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8" r:id="rId2"/>
    <p:sldId id="331" r:id="rId3"/>
    <p:sldId id="307" r:id="rId4"/>
    <p:sldId id="257" r:id="rId5"/>
    <p:sldId id="324" r:id="rId6"/>
    <p:sldId id="263" r:id="rId7"/>
    <p:sldId id="301" r:id="rId8"/>
    <p:sldId id="332" r:id="rId9"/>
    <p:sldId id="333" r:id="rId10"/>
    <p:sldId id="309" r:id="rId11"/>
    <p:sldId id="330" r:id="rId12"/>
    <p:sldId id="317" r:id="rId13"/>
    <p:sldId id="302" r:id="rId14"/>
    <p:sldId id="315" r:id="rId15"/>
    <p:sldId id="268" r:id="rId16"/>
    <p:sldId id="269" r:id="rId17"/>
    <p:sldId id="314" r:id="rId18"/>
    <p:sldId id="327" r:id="rId19"/>
    <p:sldId id="328" r:id="rId20"/>
    <p:sldId id="329" r:id="rId21"/>
    <p:sldId id="308" r:id="rId22"/>
    <p:sldId id="325" r:id="rId23"/>
    <p:sldId id="326" r:id="rId24"/>
    <p:sldId id="318" r:id="rId25"/>
    <p:sldId id="285" r:id="rId26"/>
    <p:sldId id="321" r:id="rId27"/>
    <p:sldId id="322" r:id="rId28"/>
    <p:sldId id="323" r:id="rId29"/>
    <p:sldId id="288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267"/>
    <a:srgbClr val="8DA6A9"/>
    <a:srgbClr val="2C5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07" autoAdjust="0"/>
    <p:restoredTop sz="79035" autoAdjust="0"/>
  </p:normalViewPr>
  <p:slideViewPr>
    <p:cSldViewPr>
      <p:cViewPr varScale="1">
        <p:scale>
          <a:sx n="63" d="100"/>
          <a:sy n="63" d="100"/>
        </p:scale>
        <p:origin x="62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E9CA3-67CE-43C9-93FF-FE622272A242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62632-3F01-4B71-A285-416CD4F9B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38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100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380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067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296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516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98442-E9A0-56F4-15DE-81D155A6A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171A978-3ADA-54A5-53C9-7E721528E3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09EA9FF-27E7-C5B4-BB92-6C51DD317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FE2730-C455-9F48-C281-EFEBF76F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2632-3F01-4B71-A285-416CD4F9B95E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6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389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477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555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87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048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880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363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601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62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059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14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20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958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389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2632-3F01-4B71-A285-416CD4F9B95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990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2632-3F01-4B71-A285-416CD4F9B95E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7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lpgc.e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2.ulpgc.es/index.php?pagina=cursosextensionuniversitaria&amp;ver=cursos&amp;pa_tipo_actividad=AG&amp;pa_ano_academico=20252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vic_oa@ulpgc.e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725144"/>
            <a:ext cx="7509520" cy="194421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4800" b="1" dirty="0">
                <a:solidFill>
                  <a:schemeClr val="accent1">
                    <a:lumMod val="75000"/>
                  </a:schemeClr>
                </a:solidFill>
              </a:rPr>
              <a:t>Vicedecanato de Ordenación Académica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>
                <a:solidFill>
                  <a:srgbClr val="366267"/>
                </a:solidFill>
              </a:rPr>
              <a:t>En el aula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8E56625-5831-4CB9-8628-8EB092F2D3D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dirty="0">
                <a:solidFill>
                  <a:srgbClr val="366267"/>
                </a:solidFill>
              </a:rPr>
              <a:t>Guías docentes</a:t>
            </a:r>
          </a:p>
          <a:p>
            <a:pPr lvl="1"/>
            <a:r>
              <a:rPr lang="es-ES" dirty="0">
                <a:solidFill>
                  <a:srgbClr val="366267"/>
                </a:solidFill>
              </a:rPr>
              <a:t>Contenidos</a:t>
            </a:r>
          </a:p>
          <a:p>
            <a:pPr lvl="1"/>
            <a:r>
              <a:rPr lang="es-ES" dirty="0">
                <a:solidFill>
                  <a:srgbClr val="366267"/>
                </a:solidFill>
              </a:rPr>
              <a:t>Evaluación</a:t>
            </a:r>
          </a:p>
          <a:p>
            <a:pPr lvl="1"/>
            <a:r>
              <a:rPr lang="es-ES" dirty="0">
                <a:solidFill>
                  <a:srgbClr val="366267"/>
                </a:solidFill>
              </a:rPr>
              <a:t>Planificación semanal</a:t>
            </a:r>
          </a:p>
          <a:p>
            <a:pPr lvl="1"/>
            <a:r>
              <a:rPr lang="es-ES" dirty="0">
                <a:solidFill>
                  <a:srgbClr val="366267"/>
                </a:solidFill>
              </a:rPr>
              <a:t>Profesorado</a:t>
            </a:r>
          </a:p>
          <a:p>
            <a:pPr lvl="1"/>
            <a:r>
              <a:rPr lang="es-ES" dirty="0">
                <a:solidFill>
                  <a:srgbClr val="366267"/>
                </a:solidFill>
              </a:rPr>
              <a:t>Bibliografía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0B035C-43C1-E4D3-7C9E-FE70619513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" t="14780" r="-128" b="587"/>
          <a:stretch/>
        </p:blipFill>
        <p:spPr>
          <a:xfrm>
            <a:off x="215516" y="2382013"/>
            <a:ext cx="8712968" cy="3926712"/>
          </a:xfrm>
          <a:prstGeom prst="rect">
            <a:avLst/>
          </a:prstGeom>
        </p:spPr>
      </p:pic>
      <p:sp>
        <p:nvSpPr>
          <p:cNvPr id="5" name="3 Flecha a la derecha con bandas">
            <a:extLst>
              <a:ext uri="{FF2B5EF4-FFF2-40B4-BE49-F238E27FC236}">
                <a16:creationId xmlns:a16="http://schemas.microsoft.com/office/drawing/2014/main" id="{0AD4C6EB-C9A3-F4C7-31A6-BA7DC8E64F6B}"/>
              </a:ext>
            </a:extLst>
          </p:cNvPr>
          <p:cNvSpPr/>
          <p:nvPr/>
        </p:nvSpPr>
        <p:spPr>
          <a:xfrm rot="10800000">
            <a:off x="1763688" y="4103053"/>
            <a:ext cx="489204" cy="242316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0E336C8-84D4-9BC9-88F7-FE7839A1B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5" y="2373293"/>
            <a:ext cx="8712967" cy="4492185"/>
          </a:xfrm>
          <a:prstGeom prst="rect">
            <a:avLst/>
          </a:prstGeom>
        </p:spPr>
      </p:pic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7F6BE728-2095-4021-E2B8-796026EC8937}"/>
              </a:ext>
            </a:extLst>
          </p:cNvPr>
          <p:cNvSpPr/>
          <p:nvPr/>
        </p:nvSpPr>
        <p:spPr>
          <a:xfrm rot="3932689">
            <a:off x="7118177" y="6047184"/>
            <a:ext cx="288032" cy="7169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3F51CD2-2015-9276-F3AD-42E3BE651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78" y="2189231"/>
            <a:ext cx="8901200" cy="46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2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58A5A-B519-9975-7E02-E64D5499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Acceso a la guía docente desde el Campus Virtual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F1A9E6-2839-7BF6-20A1-0FD7FC600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D06056-2D4F-FDB6-802D-14DC7B00D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55" y="1577540"/>
            <a:ext cx="6944689" cy="5258736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346BF83B-81EB-4D29-97CC-8E57D5340D3F}"/>
              </a:ext>
            </a:extLst>
          </p:cNvPr>
          <p:cNvSpPr/>
          <p:nvPr/>
        </p:nvSpPr>
        <p:spPr>
          <a:xfrm>
            <a:off x="1331640" y="2780928"/>
            <a:ext cx="48348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670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>
                <a:solidFill>
                  <a:srgbClr val="366267"/>
                </a:solidFill>
              </a:rPr>
              <a:t>Sistema de evaluación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8E56625-5831-4CB9-8628-8EB092F2D3D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s-ES" dirty="0">
                <a:solidFill>
                  <a:srgbClr val="366267"/>
                </a:solidFill>
              </a:rPr>
              <a:t>Formas de evaluación: continua o solo examen</a:t>
            </a:r>
          </a:p>
          <a:p>
            <a:r>
              <a:rPr lang="es-ES" dirty="0">
                <a:solidFill>
                  <a:srgbClr val="366267"/>
                </a:solidFill>
              </a:rPr>
              <a:t>Evaluación continua</a:t>
            </a:r>
          </a:p>
          <a:p>
            <a:pPr lvl="1"/>
            <a:r>
              <a:rPr lang="es-ES" dirty="0">
                <a:solidFill>
                  <a:srgbClr val="366267"/>
                </a:solidFill>
              </a:rPr>
              <a:t>Control de asistencia (requisito del 50% para la evaluación continua)</a:t>
            </a:r>
          </a:p>
          <a:p>
            <a:pPr lvl="1"/>
            <a:r>
              <a:rPr lang="es-ES" dirty="0">
                <a:solidFill>
                  <a:srgbClr val="366267"/>
                </a:solidFill>
              </a:rPr>
              <a:t>Porcentajes aplicables en cada asignatura:</a:t>
            </a:r>
          </a:p>
          <a:p>
            <a:pPr lvl="2"/>
            <a:r>
              <a:rPr lang="es-ES" dirty="0">
                <a:solidFill>
                  <a:srgbClr val="366267"/>
                </a:solidFill>
              </a:rPr>
              <a:t>10% asistencia y participación</a:t>
            </a:r>
          </a:p>
          <a:p>
            <a:pPr lvl="2"/>
            <a:r>
              <a:rPr lang="es-ES" dirty="0">
                <a:solidFill>
                  <a:srgbClr val="366267"/>
                </a:solidFill>
              </a:rPr>
              <a:t>50% tareas y controles</a:t>
            </a:r>
          </a:p>
          <a:p>
            <a:pPr lvl="2"/>
            <a:r>
              <a:rPr lang="es-ES" dirty="0">
                <a:solidFill>
                  <a:srgbClr val="366267"/>
                </a:solidFill>
              </a:rPr>
              <a:t>40% prueba final en la fecha de la convocatoria ordinaria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36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645024"/>
            <a:ext cx="8229600" cy="201622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4800" b="1" dirty="0">
                <a:solidFill>
                  <a:srgbClr val="366267"/>
                </a:solidFill>
              </a:rPr>
              <a:t>Convocatorias exámenes oficiales</a:t>
            </a:r>
          </a:p>
        </p:txBody>
      </p:sp>
    </p:spTree>
    <p:extLst>
      <p:ext uri="{BB962C8B-B14F-4D97-AF65-F5344CB8AC3E}">
        <p14:creationId xmlns:p14="http://schemas.microsoft.com/office/powerpoint/2010/main" val="285673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s-ES" dirty="0">
                <a:solidFill>
                  <a:srgbClr val="366267"/>
                </a:solidFill>
              </a:rPr>
            </a:br>
            <a:r>
              <a:rPr lang="es-ES" dirty="0">
                <a:solidFill>
                  <a:srgbClr val="366267"/>
                </a:solidFill>
              </a:rPr>
              <a:t>Convocatorias oficiales</a:t>
            </a:r>
            <a:br>
              <a:rPr lang="es-ES" dirty="0">
                <a:solidFill>
                  <a:srgbClr val="366267"/>
                </a:solidFill>
              </a:rPr>
            </a:br>
            <a:endParaRPr lang="es-ES" dirty="0">
              <a:solidFill>
                <a:srgbClr val="366267"/>
              </a:solidFill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8E56625-5831-4CB9-8628-8EB092F2D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" y="1700808"/>
            <a:ext cx="8924211" cy="180286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s-ES" sz="2800" dirty="0">
                <a:solidFill>
                  <a:srgbClr val="366267"/>
                </a:solidFill>
              </a:rPr>
              <a:t>Convocatoria ordinaria (incluye evaluación continua)</a:t>
            </a:r>
          </a:p>
          <a:p>
            <a:r>
              <a:rPr lang="es-ES" sz="2800" dirty="0">
                <a:solidFill>
                  <a:srgbClr val="366267"/>
                </a:solidFill>
              </a:rPr>
              <a:t>Convocatoria extraordinaria</a:t>
            </a:r>
          </a:p>
          <a:p>
            <a:r>
              <a:rPr lang="es-ES" sz="2800" dirty="0">
                <a:solidFill>
                  <a:srgbClr val="366267"/>
                </a:solidFill>
              </a:rPr>
              <a:t>Convocatoria especial (solo repetidores)</a:t>
            </a:r>
          </a:p>
          <a:p>
            <a:pPr marL="0" indent="0">
              <a:buNone/>
            </a:pPr>
            <a:r>
              <a:rPr lang="es-ES" sz="2600" dirty="0"/>
              <a:t>Como máximo se pueden presentar a dos convocatorias por curso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F31E61-5D68-4FA1-1F89-0785B437D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9" y="3538344"/>
            <a:ext cx="8952268" cy="323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Calendario de exámenes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57225"/>
            <a:ext cx="512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-14648" t="-10548" r="1" b="4256"/>
          <a:stretch/>
        </p:blipFill>
        <p:spPr>
          <a:xfrm>
            <a:off x="-1278316" y="731837"/>
            <a:ext cx="10422315" cy="5145435"/>
          </a:xfrm>
          <a:prstGeom prst="rect">
            <a:avLst/>
          </a:prstGeom>
        </p:spPr>
      </p:pic>
      <p:sp>
        <p:nvSpPr>
          <p:cNvPr id="6" name="3 Flecha a la derecha con bandas">
            <a:extLst>
              <a:ext uri="{FF2B5EF4-FFF2-40B4-BE49-F238E27FC236}">
                <a16:creationId xmlns:a16="http://schemas.microsoft.com/office/drawing/2014/main" id="{E5AE9AC6-1BAF-4345-B013-18FD40DB5493}"/>
              </a:ext>
            </a:extLst>
          </p:cNvPr>
          <p:cNvSpPr/>
          <p:nvPr/>
        </p:nvSpPr>
        <p:spPr>
          <a:xfrm>
            <a:off x="6149302" y="5231907"/>
            <a:ext cx="489204" cy="242316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5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48D255-3242-D451-2EEA-AF0C4425F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" y="769121"/>
            <a:ext cx="9144000" cy="604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61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885CB95-8F51-099B-6812-1E8210BAA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64" y="1600199"/>
            <a:ext cx="9144000" cy="325857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>
                <a:solidFill>
                  <a:srgbClr val="366267"/>
                </a:solidFill>
              </a:rPr>
              <a:t>Coincidencia exámenes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8E56625-5831-4CB9-8628-8EB092F2D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AAAECF1-90B0-4E45-9591-90E5BE0419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27" r="1176" b="14427"/>
          <a:stretch/>
        </p:blipFill>
        <p:spPr>
          <a:xfrm>
            <a:off x="53752" y="1600200"/>
            <a:ext cx="9036496" cy="3657601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6CDA1A8-17D8-4240-A7F1-EC9EEAAB5201}"/>
              </a:ext>
            </a:extLst>
          </p:cNvPr>
          <p:cNvCxnSpPr/>
          <p:nvPr/>
        </p:nvCxnSpPr>
        <p:spPr>
          <a:xfrm flipH="1">
            <a:off x="2555776" y="4653136"/>
            <a:ext cx="151216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45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A4BBF-4940-7E03-AF0E-8506CC06E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F8689A2-E5C2-E216-1337-6BBCA36B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45024"/>
            <a:ext cx="8229600" cy="201622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4800" b="1" dirty="0">
                <a:solidFill>
                  <a:srgbClr val="366267"/>
                </a:solidFill>
              </a:rPr>
              <a:t>Registro de asistencia a las clases</a:t>
            </a:r>
          </a:p>
        </p:txBody>
      </p:sp>
    </p:spTree>
    <p:extLst>
      <p:ext uri="{BB962C8B-B14F-4D97-AF65-F5344CB8AC3E}">
        <p14:creationId xmlns:p14="http://schemas.microsoft.com/office/powerpoint/2010/main" val="1205513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A7A0E-FEF9-F100-E3ED-29D40E40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asistencia.ulpgc.es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95C0B6-6D2F-CEC4-E79A-803670BB9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B23190-A218-F61A-678B-EE264DC76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48645"/>
            <a:ext cx="6624736" cy="53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6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8D794-CA48-5AD3-9BDC-09149AF8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Calendario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04E196C-CA19-E624-60FE-2CBC0016F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416" y="1772816"/>
            <a:ext cx="8643167" cy="29523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2D5AC3-E63B-48FD-FDEB-7378401C0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15" y="4869160"/>
            <a:ext cx="8643167" cy="96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16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25759-B6F5-4BF8-3BBF-F76104AC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App ULPGC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091C08-1ED2-6D38-4E43-A1241076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320686-8EFE-7D78-2CFD-FF80CC59E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63" y="1569652"/>
            <a:ext cx="7687474" cy="524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39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>
                <a:solidFill>
                  <a:srgbClr val="366267"/>
                </a:solidFill>
              </a:rPr>
              <a:t>DISTRIBUCIÓN EN GRUPOS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8E56625-5831-4CB9-8628-8EB092F2D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AAAECF1-90B0-4E45-9591-90E5BE0419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27" r="1176" b="14427"/>
          <a:stretch/>
        </p:blipFill>
        <p:spPr>
          <a:xfrm>
            <a:off x="53752" y="1600200"/>
            <a:ext cx="9036496" cy="3657601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6CDA1A8-17D8-4240-A7F1-EC9EEAAB5201}"/>
              </a:ext>
            </a:extLst>
          </p:cNvPr>
          <p:cNvCxnSpPr/>
          <p:nvPr/>
        </p:nvCxnSpPr>
        <p:spPr>
          <a:xfrm flipH="1">
            <a:off x="2123728" y="4869160"/>
            <a:ext cx="151216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5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>
                <a:solidFill>
                  <a:srgbClr val="366267"/>
                </a:solidFill>
              </a:rPr>
              <a:t>CAMPUS VIRTUAL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8E56625-5831-4CB9-8628-8EB092F2D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DCB2CB-DE9E-462F-C96C-17C202D69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7" y="1476905"/>
            <a:ext cx="9110133" cy="4470865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528B9669-CD65-DC34-9241-EE61AB36254D}"/>
              </a:ext>
            </a:extLst>
          </p:cNvPr>
          <p:cNvCxnSpPr/>
          <p:nvPr/>
        </p:nvCxnSpPr>
        <p:spPr>
          <a:xfrm flipV="1">
            <a:off x="8686800" y="1988840"/>
            <a:ext cx="0" cy="11521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69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9B0BCFF-D7CE-7D9C-10F6-161CA000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62" y="1587081"/>
            <a:ext cx="8775676" cy="453908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>
                <a:solidFill>
                  <a:srgbClr val="366267"/>
                </a:solidFill>
              </a:rPr>
              <a:t>CAMPUS VIRTUAL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CB03D475-1C28-75D1-D879-A899CF68397C}"/>
              </a:ext>
            </a:extLst>
          </p:cNvPr>
          <p:cNvCxnSpPr/>
          <p:nvPr/>
        </p:nvCxnSpPr>
        <p:spPr>
          <a:xfrm>
            <a:off x="4644008" y="2521201"/>
            <a:ext cx="0" cy="15841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56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28" t="14780" r="-128" b="587"/>
          <a:stretch/>
        </p:blipFill>
        <p:spPr>
          <a:xfrm>
            <a:off x="0" y="1484784"/>
            <a:ext cx="9149718" cy="4123544"/>
          </a:xfrm>
          <a:prstGeom prst="rect">
            <a:avLst/>
          </a:prstGeom>
        </p:spPr>
      </p:pic>
      <p:sp>
        <p:nvSpPr>
          <p:cNvPr id="4" name="3 Flecha a la derecha con bandas"/>
          <p:cNvSpPr/>
          <p:nvPr/>
        </p:nvSpPr>
        <p:spPr>
          <a:xfrm>
            <a:off x="6228184" y="4149080"/>
            <a:ext cx="489204" cy="242316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Flecha a la derecha con bandas">
            <a:extLst>
              <a:ext uri="{FF2B5EF4-FFF2-40B4-BE49-F238E27FC236}">
                <a16:creationId xmlns:a16="http://schemas.microsoft.com/office/drawing/2014/main" id="{DCAD9CF0-ED0E-670C-CF4C-CC663A860BDB}"/>
              </a:ext>
            </a:extLst>
          </p:cNvPr>
          <p:cNvSpPr/>
          <p:nvPr/>
        </p:nvSpPr>
        <p:spPr>
          <a:xfrm>
            <a:off x="6228184" y="4437112"/>
            <a:ext cx="489204" cy="242316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5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941168"/>
            <a:ext cx="512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6258" t="20184" r="10507"/>
          <a:stretch/>
        </p:blipFill>
        <p:spPr>
          <a:xfrm>
            <a:off x="380388" y="980728"/>
            <a:ext cx="8352928" cy="42652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89" y="5367831"/>
            <a:ext cx="8364760" cy="536494"/>
          </a:xfrm>
          <a:prstGeom prst="rect">
            <a:avLst/>
          </a:prstGeom>
          <a:pattFill prst="pct75">
            <a:fgClr>
              <a:srgbClr val="8DA6A9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961476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OFERTA DE OTROS CURSOS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520B74-46B5-FA0F-4689-3540D2A85F9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s-ES" dirty="0"/>
              <a:t>Cursos de armonización de conocimientos: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/>
              <a:t>Alemán (15/9 – 30/9)</a:t>
            </a:r>
          </a:p>
          <a:p>
            <a:pPr marL="857250" lvl="2" indent="0">
              <a:buNone/>
            </a:pPr>
            <a:r>
              <a:rPr lang="es-ES" sz="1800" b="1" dirty="0"/>
              <a:t>Fin de matrícula</a:t>
            </a:r>
            <a:r>
              <a:rPr lang="es-ES" sz="1800" dirty="0"/>
              <a:t>: 12/09/2025 </a:t>
            </a:r>
            <a:br>
              <a:rPr lang="es-ES" sz="1800" dirty="0"/>
            </a:br>
            <a:r>
              <a:rPr lang="es-ES" sz="1800" b="1" dirty="0"/>
              <a:t>Fechas de impartición</a:t>
            </a:r>
            <a:r>
              <a:rPr lang="es-ES" sz="1800" dirty="0"/>
              <a:t>: DEL 15 AL 30 DE SEPTIEMBRE</a:t>
            </a:r>
            <a:br>
              <a:rPr lang="es-ES" sz="1800" dirty="0"/>
            </a:br>
            <a:r>
              <a:rPr lang="es-ES" sz="1800" b="1" dirty="0"/>
              <a:t>Horario</a:t>
            </a:r>
            <a:r>
              <a:rPr lang="es-ES" sz="1800" dirty="0"/>
              <a:t>: 15:00-18:00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/>
              <a:t>Francés (12.09 – 26.09)</a:t>
            </a:r>
          </a:p>
          <a:p>
            <a:pPr marL="857250" lvl="2" indent="0">
              <a:buNone/>
            </a:pPr>
            <a:r>
              <a:rPr lang="es-ES" sz="1800" b="1" dirty="0"/>
              <a:t>Fin de matrícula</a:t>
            </a:r>
            <a:r>
              <a:rPr lang="es-ES" sz="1800" dirty="0"/>
              <a:t>: 10/09/2025 </a:t>
            </a:r>
            <a:br>
              <a:rPr lang="es-ES" sz="1800" dirty="0"/>
            </a:br>
            <a:r>
              <a:rPr lang="es-ES" sz="1800" b="1" dirty="0"/>
              <a:t>Fechas de impartición</a:t>
            </a:r>
            <a:r>
              <a:rPr lang="es-ES" sz="1800" dirty="0"/>
              <a:t>: DEL 11 AL 25 DE SEPTIEMBRE</a:t>
            </a:r>
            <a:br>
              <a:rPr lang="es-ES" sz="1800" dirty="0"/>
            </a:br>
            <a:r>
              <a:rPr lang="es-ES" sz="1800" b="1" dirty="0"/>
              <a:t>Horario</a:t>
            </a:r>
            <a:r>
              <a:rPr lang="es-ES" sz="1800" dirty="0"/>
              <a:t>: 15:00-18:00</a:t>
            </a:r>
          </a:p>
          <a:p>
            <a:pPr marL="514350" lvl="1" indent="0">
              <a:buNone/>
            </a:pPr>
            <a:r>
              <a:rPr lang="es-ES" sz="2400" dirty="0"/>
              <a:t>Inscripción en: </a:t>
            </a:r>
            <a:r>
              <a:rPr lang="es-ES" sz="2400" dirty="0">
                <a:hlinkClick r:id="rId3"/>
              </a:rPr>
              <a:t>https://www.ulpgc.es</a:t>
            </a:r>
            <a:r>
              <a:rPr lang="es-ES" sz="2400" dirty="0"/>
              <a:t>: estudios </a:t>
            </a:r>
            <a:r>
              <a:rPr lang="es-ES" sz="2400" dirty="0">
                <a:sym typeface="Wingdings" panose="05000000000000000000" pitchFamily="2" charset="2"/>
              </a:rPr>
              <a:t> </a:t>
            </a:r>
            <a:r>
              <a:rPr lang="es-ES" sz="2400" dirty="0"/>
              <a:t>Formación permanente </a:t>
            </a:r>
            <a:r>
              <a:rPr lang="es-ES" sz="2400" dirty="0">
                <a:sym typeface="Wingdings" panose="05000000000000000000" pitchFamily="2" charset="2"/>
              </a:rPr>
              <a:t></a:t>
            </a:r>
            <a:r>
              <a:rPr lang="es-ES" sz="2400" dirty="0"/>
              <a:t> Formación previa para Estudios de Grado (FÓRMATE EN ...) </a:t>
            </a:r>
            <a:r>
              <a:rPr lang="es-ES" sz="2400" dirty="0">
                <a:sym typeface="Wingdings" panose="05000000000000000000" pitchFamily="2" charset="2"/>
              </a:rPr>
              <a:t> </a:t>
            </a:r>
            <a:r>
              <a:rPr lang="es-ES" sz="2400" dirty="0">
                <a:hlinkClick r:id="rId4"/>
              </a:rPr>
              <a:t>Cursos de formación previa 2025-2026</a:t>
            </a:r>
            <a:endParaRPr lang="es-ES" sz="2400" dirty="0"/>
          </a:p>
          <a:p>
            <a:pPr marL="457200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264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OFERTA DE OTROS CURSOS</a:t>
            </a:r>
          </a:p>
        </p:txBody>
      </p:sp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110E1B10-305C-DB47-5E35-BF21EF30C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6501"/>
            <a:ext cx="8229600" cy="3933360"/>
          </a:xfrm>
          <a:solidFill>
            <a:schemeClr val="bg1"/>
          </a:solidFill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8A4BE5C4-103A-0228-1924-FEA639A0E30D}"/>
              </a:ext>
            </a:extLst>
          </p:cNvPr>
          <p:cNvSpPr/>
          <p:nvPr/>
        </p:nvSpPr>
        <p:spPr>
          <a:xfrm>
            <a:off x="3851920" y="2996952"/>
            <a:ext cx="165618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294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OFERTA DE OTROS CURSOS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7F86B3-80E8-B00B-AF7E-4B7A6C184F01}"/>
              </a:ext>
            </a:extLst>
          </p:cNvPr>
          <p:cNvSpPr txBox="1"/>
          <p:nvPr/>
        </p:nvSpPr>
        <p:spPr>
          <a:xfrm>
            <a:off x="457200" y="6165304"/>
            <a:ext cx="677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Válidos para la asignatura de Prácticas Externas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E072D6-631C-9C35-31EF-646B93D7D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41" y="1795805"/>
            <a:ext cx="8229600" cy="407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01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dirty="0">
                <a:solidFill>
                  <a:srgbClr val="366267"/>
                </a:solidFill>
              </a:rPr>
              <a:t>Vicedecanato de Ordenación </a:t>
            </a:r>
            <a:br>
              <a:rPr lang="es-ES_tradnl" dirty="0">
                <a:solidFill>
                  <a:srgbClr val="366267"/>
                </a:solidFill>
              </a:rPr>
            </a:br>
            <a:r>
              <a:rPr lang="es-ES_tradnl" dirty="0">
                <a:solidFill>
                  <a:srgbClr val="366267"/>
                </a:solidFill>
              </a:rPr>
              <a:t>Académica</a:t>
            </a:r>
            <a:endParaRPr lang="es-ES" dirty="0">
              <a:solidFill>
                <a:srgbClr val="366267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3356992"/>
            <a:ext cx="6400800" cy="285787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s-ES_tradnl" dirty="0">
                <a:solidFill>
                  <a:srgbClr val="366267"/>
                </a:solidFill>
              </a:rPr>
              <a:t>Horario de atención al público:</a:t>
            </a:r>
          </a:p>
          <a:p>
            <a:r>
              <a:rPr lang="es-ES_tradnl" dirty="0">
                <a:solidFill>
                  <a:srgbClr val="366267"/>
                </a:solidFill>
              </a:rPr>
              <a:t>Martes: 9:30 – 12:30</a:t>
            </a:r>
          </a:p>
          <a:p>
            <a:r>
              <a:rPr lang="es-ES_tradnl" dirty="0">
                <a:solidFill>
                  <a:srgbClr val="366267"/>
                </a:solidFill>
              </a:rPr>
              <a:t>Jueves: 10:30 – 13:30</a:t>
            </a:r>
          </a:p>
          <a:p>
            <a:endParaRPr lang="es-ES_tradnl" dirty="0">
              <a:solidFill>
                <a:schemeClr val="bg1"/>
              </a:solidFill>
            </a:endParaRPr>
          </a:p>
          <a:p>
            <a:r>
              <a:rPr lang="es-ES_tradnl" dirty="0">
                <a:solidFill>
                  <a:schemeClr val="bg1"/>
                </a:solidFill>
                <a:hlinkClick r:id="rId2"/>
              </a:rPr>
              <a:t>vic_oa@ulpgc.es</a:t>
            </a:r>
            <a:endParaRPr lang="es-ES_tradnl" dirty="0">
              <a:solidFill>
                <a:schemeClr val="bg1"/>
              </a:solidFill>
            </a:endParaRPr>
          </a:p>
          <a:p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8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392" y="332656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>
                <a:solidFill>
                  <a:srgbClr val="366267"/>
                </a:solidFill>
              </a:rPr>
              <a:t>Distribución del curso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8E56625-5831-4CB9-8628-8EB092F2D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s-ES" dirty="0">
                <a:solidFill>
                  <a:srgbClr val="366267"/>
                </a:solidFill>
              </a:rPr>
              <a:t>2 semestres</a:t>
            </a:r>
          </a:p>
          <a:p>
            <a:r>
              <a:rPr lang="es-ES" dirty="0">
                <a:solidFill>
                  <a:srgbClr val="366267"/>
                </a:solidFill>
              </a:rPr>
              <a:t>Semanas de teoría: 1-10 o 1-5</a:t>
            </a:r>
          </a:p>
          <a:p>
            <a:r>
              <a:rPr lang="es-ES" dirty="0">
                <a:solidFill>
                  <a:srgbClr val="366267"/>
                </a:solidFill>
              </a:rPr>
              <a:t>Semanas de prácticas: 11-15 o 6-15</a:t>
            </a:r>
          </a:p>
          <a:p>
            <a:r>
              <a:rPr lang="es-ES" dirty="0">
                <a:solidFill>
                  <a:srgbClr val="366267"/>
                </a:solidFill>
              </a:rPr>
              <a:t>Periodo de exámenes al final de cada semestre. No hay clase.</a:t>
            </a:r>
          </a:p>
          <a:p>
            <a:r>
              <a:rPr lang="es-ES" dirty="0">
                <a:solidFill>
                  <a:srgbClr val="366267"/>
                </a:solidFill>
              </a:rPr>
              <a:t>Fuera del periodo vacacional, los días no lectivos coinciden con el calendario de fiestas de la Comunidad Autónoma. No hay puentes.</a:t>
            </a:r>
          </a:p>
          <a:p>
            <a:r>
              <a:rPr lang="es-ES" dirty="0">
                <a:solidFill>
                  <a:srgbClr val="366267"/>
                </a:solidFill>
              </a:rPr>
              <a:t>17 de septiembre de 2025: día apertura oficial del curso ULPGC: No lectivo</a:t>
            </a:r>
          </a:p>
          <a:p>
            <a:pPr marL="0" indent="0">
              <a:buNone/>
            </a:pPr>
            <a:endParaRPr lang="es-ES" dirty="0">
              <a:solidFill>
                <a:srgbClr val="366267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263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F6B276-F6F3-2579-8E8D-B3DF7E8D8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6" y="1417638"/>
            <a:ext cx="9006868" cy="45259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fti.ulpgc.es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F713E9-8BD6-45F2-BE9C-B4E4237C0351}"/>
              </a:ext>
            </a:extLst>
          </p:cNvPr>
          <p:cNvSpPr/>
          <p:nvPr/>
        </p:nvSpPr>
        <p:spPr>
          <a:xfrm>
            <a:off x="1115616" y="2708920"/>
            <a:ext cx="79208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09D18E-FFFC-5042-D4DC-A40B00082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3" y="1772817"/>
            <a:ext cx="8968893" cy="446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6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28" t="14780" r="-128" b="587"/>
          <a:stretch/>
        </p:blipFill>
        <p:spPr>
          <a:xfrm>
            <a:off x="0" y="1484784"/>
            <a:ext cx="9149718" cy="4123544"/>
          </a:xfrm>
          <a:prstGeom prst="rect">
            <a:avLst/>
          </a:prstGeom>
        </p:spPr>
      </p:pic>
      <p:sp>
        <p:nvSpPr>
          <p:cNvPr id="4" name="3 Flecha a la derecha con bandas"/>
          <p:cNvSpPr/>
          <p:nvPr/>
        </p:nvSpPr>
        <p:spPr>
          <a:xfrm>
            <a:off x="6156176" y="3789040"/>
            <a:ext cx="489204" cy="242316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15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Horarios</a:t>
            </a:r>
          </a:p>
        </p:txBody>
      </p:sp>
      <p:pic>
        <p:nvPicPr>
          <p:cNvPr id="5" name="Marcador de contenido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ACE591D-5A41-EB70-FD54-65BB36011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535" y="1706796"/>
            <a:ext cx="8494930" cy="4206294"/>
          </a:xfrm>
        </p:spPr>
      </p:pic>
    </p:spTree>
    <p:extLst>
      <p:ext uri="{BB962C8B-B14F-4D97-AF65-F5344CB8AC3E}">
        <p14:creationId xmlns:p14="http://schemas.microsoft.com/office/powerpoint/2010/main" val="3359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39469-C8AC-BAD8-AA47-01403B9D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Horarios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82EBCA-1CDD-C084-8BEB-2D25F0D3B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22" y="1417638"/>
            <a:ext cx="5772956" cy="54395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578066-5A3B-0742-02B0-F9FA6FE58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996" y="1427992"/>
            <a:ext cx="5792008" cy="54300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C12E9C-4109-51DC-BBA2-DC44F81D4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575" y="1504203"/>
            <a:ext cx="5734850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93B3C-0F09-F099-2085-AFDF38ED8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CD091-607A-D1DC-7693-ED0B28CF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Horarios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4E1CA7-7C28-F9AE-7AB8-FD019061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81031"/>
            <a:ext cx="4445315" cy="30623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E28CC6C-C32D-C4C7-C8DB-5B5F37023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1" y="2981031"/>
            <a:ext cx="4445314" cy="30646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424FEEB-FBB8-7809-8F10-02F3C5564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022" y="1916832"/>
            <a:ext cx="6315956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504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3696</TotalTime>
  <Words>373</Words>
  <Application>Microsoft Office PowerPoint</Application>
  <PresentationFormat>Presentación en pantalla (4:3)</PresentationFormat>
  <Paragraphs>81</Paragraphs>
  <Slides>29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Tema de Office</vt:lpstr>
      <vt:lpstr>Vicedecanato de Ordenación Académica</vt:lpstr>
      <vt:lpstr>Calendario</vt:lpstr>
      <vt:lpstr>Distribución del curso</vt:lpstr>
      <vt:lpstr>fti.ulpgc.es</vt:lpstr>
      <vt:lpstr>Presentación de PowerPoint</vt:lpstr>
      <vt:lpstr>Presentación de PowerPoint</vt:lpstr>
      <vt:lpstr>Horarios</vt:lpstr>
      <vt:lpstr>Horarios</vt:lpstr>
      <vt:lpstr>Horarios</vt:lpstr>
      <vt:lpstr>En el aula</vt:lpstr>
      <vt:lpstr>Acceso a la guía docente desde el Campus Virtual</vt:lpstr>
      <vt:lpstr>Sistema de evaluación</vt:lpstr>
      <vt:lpstr>Convocatorias exámenes oficiales</vt:lpstr>
      <vt:lpstr> Convocatorias oficiales </vt:lpstr>
      <vt:lpstr>Calendario de exámenes</vt:lpstr>
      <vt:lpstr>Presentación de PowerPoint</vt:lpstr>
      <vt:lpstr>Coincidencia exámenes</vt:lpstr>
      <vt:lpstr>Registro de asistencia a las clases</vt:lpstr>
      <vt:lpstr>asistencia.ulpgc.es</vt:lpstr>
      <vt:lpstr>App ULPGC</vt:lpstr>
      <vt:lpstr>DISTRIBUCIÓN EN GRUPOS</vt:lpstr>
      <vt:lpstr>CAMPUS VIRTUAL</vt:lpstr>
      <vt:lpstr>CAMPUS VIRTUAL</vt:lpstr>
      <vt:lpstr>Presentación de PowerPoint</vt:lpstr>
      <vt:lpstr>Presentación de PowerPoint</vt:lpstr>
      <vt:lpstr>OFERTA DE OTROS CURSOS</vt:lpstr>
      <vt:lpstr>OFERTA DE OTROS CURSOS</vt:lpstr>
      <vt:lpstr>OFERTA DE OTROS CURSOS</vt:lpstr>
      <vt:lpstr>Vicedecanato de Ordenación  Académica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José Isern González</cp:lastModifiedBy>
  <cp:revision>79</cp:revision>
  <dcterms:created xsi:type="dcterms:W3CDTF">2015-09-07T09:06:49Z</dcterms:created>
  <dcterms:modified xsi:type="dcterms:W3CDTF">2025-09-08T22:51:28Z</dcterms:modified>
</cp:coreProperties>
</file>