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7" r:id="rId1"/>
  </p:sldMasterIdLst>
  <p:notesMasterIdLst>
    <p:notesMasterId r:id="rId13"/>
  </p:notesMasterIdLst>
  <p:sldIdLst>
    <p:sldId id="256" r:id="rId2"/>
    <p:sldId id="258" r:id="rId3"/>
    <p:sldId id="260" r:id="rId4"/>
    <p:sldId id="268" r:id="rId5"/>
    <p:sldId id="262" r:id="rId6"/>
    <p:sldId id="261" r:id="rId7"/>
    <p:sldId id="263" r:id="rId8"/>
    <p:sldId id="269" r:id="rId9"/>
    <p:sldId id="265" r:id="rId10"/>
    <p:sldId id="270" r:id="rId11"/>
    <p:sldId id="267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9" autoAdjust="0"/>
    <p:restoredTop sz="94660"/>
  </p:normalViewPr>
  <p:slideViewPr>
    <p:cSldViewPr snapToGrid="0">
      <p:cViewPr varScale="1">
        <p:scale>
          <a:sx n="80" d="100"/>
          <a:sy n="80" d="100"/>
        </p:scale>
        <p:origin x="6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39ADC-E25C-433A-B065-C47FFAE78564}" type="datetimeFigureOut">
              <a:rPr lang="es-ES" smtClean="0"/>
              <a:t>09/09/2025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4BEE8-B537-4B2C-808F-C11E6989E8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3635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5E0FE0F0-935C-4E5D-938B-5D1A0F60F2FA}" type="datetime1">
              <a:rPr lang="es-ES" smtClean="0"/>
              <a:t>09/09/2025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s-ES"/>
              <a:t>Jornada de Acogida 2021/22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5D1E0476-4F3A-4972-8BCB-77E8EB5B97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88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DFEB-CC61-4D29-B116-10807D709DA7}" type="datetime1">
              <a:rPr lang="es-ES" smtClean="0"/>
              <a:t>09/09/2025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Jornada de Acogida 2021/22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0476-4F3A-4972-8BCB-77E8EB5B97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48966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DFEB-CC61-4D29-B116-10807D709DA7}" type="datetime1">
              <a:rPr lang="es-ES" smtClean="0"/>
              <a:t>09/09/2025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Jornada de Acogida 2021/22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0476-4F3A-4972-8BCB-77E8EB5B97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600150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DFEB-CC61-4D29-B116-10807D709DA7}" type="datetime1">
              <a:rPr lang="es-ES" smtClean="0"/>
              <a:t>09/09/2025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Jornada de Acogida 2021/22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0476-4F3A-4972-8BCB-77E8EB5B97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19044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DFEB-CC61-4D29-B116-10807D709DA7}" type="datetime1">
              <a:rPr lang="es-ES" smtClean="0"/>
              <a:t>09/09/2025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Jornada de Acogida 2021/22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0476-4F3A-4972-8BCB-77E8EB5B97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245132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DFEB-CC61-4D29-B116-10807D709DA7}" type="datetime1">
              <a:rPr lang="es-ES" smtClean="0"/>
              <a:t>09/09/2025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Jornada de Acogida 2021/22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0476-4F3A-4972-8BCB-77E8EB5B97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561972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DFEB-CC61-4D29-B116-10807D709DA7}" type="datetime1">
              <a:rPr lang="es-ES" smtClean="0"/>
              <a:t>09/09/2025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Jornada de Acogida 2021/22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0476-4F3A-4972-8BCB-77E8EB5B97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73917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D4DA-F724-4286-A4F8-9E06B9B1430F}" type="datetime1">
              <a:rPr lang="es-ES" smtClean="0"/>
              <a:t>09/09/2025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Jornada de Acogida 2021/22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0476-4F3A-4972-8BCB-77E8EB5B97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51106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DD8C-99AA-4193-B5B0-18E76ADCDAF4}" type="datetime1">
              <a:rPr lang="es-ES" smtClean="0"/>
              <a:t>09/09/2025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Jornada de Acogida 2021/22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0476-4F3A-4972-8BCB-77E8EB5B97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282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2B4C-FB4D-4F5B-8E73-3C449E0A1A5A}" type="datetime1">
              <a:rPr lang="es-ES" smtClean="0"/>
              <a:t>09/09/2025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Jornada de Acogida 2021/22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0476-4F3A-4972-8BCB-77E8EB5B97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734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37AC8-53B0-4FD4-B817-2E3704BE4490}" type="datetime1">
              <a:rPr lang="es-ES" smtClean="0"/>
              <a:t>09/09/2025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Jornada de Acogida 2021/22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0476-4F3A-4972-8BCB-77E8EB5B97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058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B5FBE-940C-456D-AEBC-FC12779146CB}" type="datetime1">
              <a:rPr lang="es-ES" smtClean="0"/>
              <a:t>09/09/2025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Jornada de Acogida 2021/22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0476-4F3A-4972-8BCB-77E8EB5B97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0123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41CE-9351-4E5F-A8D6-476541E066CE}" type="datetime1">
              <a:rPr lang="es-ES" smtClean="0"/>
              <a:t>09/09/2025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Jornada de Acogida 2021/22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0476-4F3A-4972-8BCB-77E8EB5B97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240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7AD91-8DE2-45BC-95EF-D7742C5A7B55}" type="datetime1">
              <a:rPr lang="es-ES" smtClean="0"/>
              <a:t>09/09/2025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Jornada de Acogida 2021/22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0476-4F3A-4972-8BCB-77E8EB5B97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9578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17DA-BE0D-4CAB-AAB6-E1A909D172D4}" type="datetime1">
              <a:rPr lang="es-ES" smtClean="0"/>
              <a:t>09/09/2025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Jornada de Acogida 2021/22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0476-4F3A-4972-8BCB-77E8EB5B97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623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EAA7-14EC-4A11-9D1F-0677A9DA51A1}" type="datetime1">
              <a:rPr lang="es-ES" smtClean="0"/>
              <a:t>09/09/2025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Jornada de Acogida 2021/22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0476-4F3A-4972-8BCB-77E8EB5B97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4426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05C8-2652-475E-AE72-B5FB322ADE6A}" type="datetime1">
              <a:rPr lang="es-ES" smtClean="0"/>
              <a:t>09/09/2025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Jornada de Acogida 2021/22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0476-4F3A-4972-8BCB-77E8EB5B97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109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C6ADFEB-CC61-4D29-B116-10807D709DA7}" type="datetime1">
              <a:rPr lang="es-ES" smtClean="0"/>
              <a:t>09/09/2025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Jornada de Acogida 2021/22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5D1E0476-4F3A-4972-8BCB-77E8EB5B97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240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  <p:sldLayoutId id="2147483989" r:id="rId12"/>
    <p:sldLayoutId id="2147483990" r:id="rId13"/>
    <p:sldLayoutId id="2147483991" r:id="rId14"/>
    <p:sldLayoutId id="2147483992" r:id="rId15"/>
    <p:sldLayoutId id="2147483993" r:id="rId16"/>
    <p:sldLayoutId id="2147483994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1106587" y="2232240"/>
            <a:ext cx="9397337" cy="17884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9600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Prácticas Externas</a:t>
            </a:r>
          </a:p>
          <a:p>
            <a:pPr marL="0" indent="0" algn="ctr">
              <a:buNone/>
            </a:pPr>
            <a:endParaRPr lang="es-ES" sz="5400" b="1" dirty="0">
              <a:solidFill>
                <a:srgbClr val="00206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8419" y="4765788"/>
            <a:ext cx="6077173" cy="154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556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6"/>
          <p:cNvSpPr>
            <a:spLocks noGrp="1"/>
          </p:cNvSpPr>
          <p:nvPr>
            <p:ph type="body" idx="1"/>
          </p:nvPr>
        </p:nvSpPr>
        <p:spPr>
          <a:xfrm>
            <a:off x="675861" y="715731"/>
            <a:ext cx="9392478" cy="139136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s-ES" sz="5400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Prácticas en centros educativos públicos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566530" y="2335696"/>
            <a:ext cx="8736496" cy="4713886"/>
          </a:xfrm>
        </p:spPr>
        <p:txBody>
          <a:bodyPr>
            <a:noAutofit/>
          </a:bodyPr>
          <a:lstStyle/>
          <a:p>
            <a:r>
              <a:rPr lang="es-ES" sz="36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En programa de la Consejería</a:t>
            </a:r>
          </a:p>
          <a:p>
            <a:r>
              <a:rPr lang="es-ES" sz="36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Aplicación</a:t>
            </a:r>
          </a:p>
          <a:p>
            <a:r>
              <a:rPr lang="es-ES" sz="36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Certificado negativo de delitos de naturaleza sexual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36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Administración</a:t>
            </a:r>
          </a:p>
          <a:p>
            <a:pPr marL="0" indent="0">
              <a:buNone/>
            </a:pPr>
            <a:endParaRPr lang="es-ES" sz="4000" b="1" dirty="0">
              <a:solidFill>
                <a:srgbClr val="002060"/>
              </a:solidFill>
            </a:endParaRPr>
          </a:p>
        </p:txBody>
      </p:sp>
      <p:sp>
        <p:nvSpPr>
          <p:cNvPr id="5" name="Marcador de texto 2"/>
          <p:cNvSpPr txBox="1">
            <a:spLocks/>
          </p:cNvSpPr>
          <p:nvPr/>
        </p:nvSpPr>
        <p:spPr>
          <a:xfrm>
            <a:off x="138748" y="4089400"/>
            <a:ext cx="4341812" cy="706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 sz="3600" b="1" dirty="0">
              <a:solidFill>
                <a:srgbClr val="00B0F0"/>
              </a:solidFill>
            </a:endParaRPr>
          </a:p>
        </p:txBody>
      </p:sp>
      <p:sp>
        <p:nvSpPr>
          <p:cNvPr id="9" name="Título 3"/>
          <p:cNvSpPr txBox="1">
            <a:spLocks/>
          </p:cNvSpPr>
          <p:nvPr/>
        </p:nvSpPr>
        <p:spPr>
          <a:xfrm>
            <a:off x="5997575" y="2505074"/>
            <a:ext cx="6092825" cy="4089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11200" b="1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6367" y="5532409"/>
            <a:ext cx="4029805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421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770172" y="2217006"/>
            <a:ext cx="10515600" cy="192827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8800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Preguntas</a:t>
            </a:r>
          </a:p>
          <a:p>
            <a:pPr marL="0" indent="0" algn="ctr">
              <a:buNone/>
            </a:pPr>
            <a:endParaRPr lang="es-ES" sz="5400" b="1" dirty="0">
              <a:solidFill>
                <a:srgbClr val="00206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9743" y="5378737"/>
            <a:ext cx="4029805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685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952141" y="994731"/>
            <a:ext cx="10515600" cy="624303"/>
          </a:xfrm>
        </p:spPr>
        <p:txBody>
          <a:bodyPr>
            <a:normAutofit fontScale="90000"/>
          </a:bodyPr>
          <a:lstStyle/>
          <a:p>
            <a:r>
              <a:rPr lang="es-ES" sz="6000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Tutores</a:t>
            </a:r>
            <a:endParaRPr lang="es-ES" sz="60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>
          <a:xfrm>
            <a:off x="5392918" y="2511137"/>
            <a:ext cx="817023" cy="611425"/>
          </a:xfrm>
        </p:spPr>
        <p:txBody>
          <a:bodyPr/>
          <a:lstStyle/>
          <a:p>
            <a:r>
              <a:rPr lang="es-ES" sz="3200" b="1" dirty="0">
                <a:solidFill>
                  <a:srgbClr val="00B0F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DG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-99391" y="3342158"/>
            <a:ext cx="4551749" cy="1846068"/>
          </a:xfrm>
        </p:spPr>
        <p:txBody>
          <a:bodyPr>
            <a:noAutofit/>
          </a:bodyPr>
          <a:lstStyle/>
          <a:p>
            <a:pPr marL="814388" lvl="1" indent="-457200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s-ES_tradnl" sz="32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Gracia Piñero</a:t>
            </a:r>
          </a:p>
          <a:p>
            <a:pPr marL="814388" lvl="1" indent="-457200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s-ES_tradnl" sz="32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Francisco </a:t>
            </a:r>
            <a:r>
              <a:rPr lang="es-ES" sz="32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Álvarez</a:t>
            </a:r>
          </a:p>
          <a:p>
            <a:pPr marL="814388" lvl="1" indent="-457200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s-ES" sz="32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Josep Isern</a:t>
            </a:r>
          </a:p>
          <a:p>
            <a:pPr lvl="1">
              <a:buFontTx/>
              <a:buChar char="-"/>
            </a:pPr>
            <a:endParaRPr lang="es-ES" sz="3200" b="1" dirty="0">
              <a:solidFill>
                <a:srgbClr val="002060"/>
              </a:solidFill>
            </a:endParaRPr>
          </a:p>
          <a:p>
            <a:pPr lvl="1">
              <a:buFontTx/>
              <a:buChar char="-"/>
            </a:pPr>
            <a:endParaRPr lang="es-ES" sz="3200" b="1" dirty="0">
              <a:solidFill>
                <a:srgbClr val="002060"/>
              </a:solidFill>
            </a:endParaRPr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>
          <a:xfrm>
            <a:off x="8189844" y="2511137"/>
            <a:ext cx="1305920" cy="611425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s-ES" sz="3200" b="1" dirty="0">
                <a:solidFill>
                  <a:srgbClr val="00B0F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GIF</a:t>
            </a:r>
          </a:p>
        </p:txBody>
      </p:sp>
      <p:sp>
        <p:nvSpPr>
          <p:cNvPr id="9" name="Marcador de contenido 8"/>
          <p:cNvSpPr>
            <a:spLocks noGrp="1"/>
          </p:cNvSpPr>
          <p:nvPr>
            <p:ph sz="quarter" idx="4"/>
          </p:nvPr>
        </p:nvSpPr>
        <p:spPr>
          <a:xfrm>
            <a:off x="7812157" y="3390888"/>
            <a:ext cx="3932845" cy="1797338"/>
          </a:xfrm>
        </p:spPr>
        <p:txBody>
          <a:bodyPr>
            <a:normAutofit lnSpcReduction="10000"/>
          </a:bodyPr>
          <a:lstStyle/>
          <a:p>
            <a:pPr marL="760412" lvl="1" indent="-571500" defTabSz="914400">
              <a:spcBef>
                <a:spcPts val="1000"/>
              </a:spcBef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s-ES" sz="35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Marina Díaz</a:t>
            </a:r>
          </a:p>
          <a:p>
            <a:pPr marL="760412" lvl="1" indent="-571500" defTabSz="914400">
              <a:spcBef>
                <a:spcPts val="1000"/>
              </a:spcBef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s-ES" sz="35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Leticia Fidalgo</a:t>
            </a:r>
          </a:p>
          <a:p>
            <a:pPr marL="760412" lvl="1" indent="-571500" defTabSz="914400">
              <a:spcBef>
                <a:spcPts val="1000"/>
              </a:spcBef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s-ES" sz="35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Karina Socorro</a:t>
            </a:r>
          </a:p>
          <a:p>
            <a:pPr marL="0" lvl="1" indent="0">
              <a:spcBef>
                <a:spcPts val="1000"/>
              </a:spcBef>
              <a:buNone/>
            </a:pPr>
            <a:endParaRPr lang="es-ES" sz="3200" b="1" dirty="0">
              <a:solidFill>
                <a:srgbClr val="002060"/>
              </a:solidFill>
            </a:endParaRPr>
          </a:p>
          <a:p>
            <a:endParaRPr lang="es-ES" dirty="0"/>
          </a:p>
        </p:txBody>
      </p:sp>
      <p:sp>
        <p:nvSpPr>
          <p:cNvPr id="10" name="Marcador de texto 3"/>
          <p:cNvSpPr txBox="1">
            <a:spLocks/>
          </p:cNvSpPr>
          <p:nvPr/>
        </p:nvSpPr>
        <p:spPr>
          <a:xfrm>
            <a:off x="1083628" y="2733659"/>
            <a:ext cx="1023468" cy="3889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dirty="0">
                <a:solidFill>
                  <a:srgbClr val="00B0F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GIA</a:t>
            </a:r>
          </a:p>
        </p:txBody>
      </p:sp>
      <p:sp>
        <p:nvSpPr>
          <p:cNvPr id="2" name="Rectángulo 1"/>
          <p:cNvSpPr/>
          <p:nvPr/>
        </p:nvSpPr>
        <p:spPr>
          <a:xfrm>
            <a:off x="3841475" y="3282557"/>
            <a:ext cx="43334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s-ES" sz="32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Karina Socorro</a:t>
            </a:r>
          </a:p>
          <a:p>
            <a:pPr lvl="1"/>
            <a:endParaRPr lang="es-ES" sz="3200" b="1" dirty="0">
              <a:solidFill>
                <a:srgbClr val="002060"/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9154" y="5380098"/>
            <a:ext cx="5061365" cy="128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007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5059017" y="2509520"/>
            <a:ext cx="6609522" cy="19730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36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Matrícula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36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También en 2º semestre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36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No tener relación laboral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36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No tener relación familiar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679174" y="2807694"/>
            <a:ext cx="3803373" cy="1098384"/>
          </a:xfrm>
        </p:spPr>
        <p:txBody>
          <a:bodyPr>
            <a:normAutofit/>
          </a:bodyPr>
          <a:lstStyle/>
          <a:p>
            <a:r>
              <a:rPr lang="es-ES" sz="6000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Requisitos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899" y="254077"/>
            <a:ext cx="4902130" cy="124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701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5775" y="875429"/>
            <a:ext cx="10515600" cy="944046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Duración: 12 ECTS = 300 h.</a:t>
            </a:r>
            <a:endParaRPr lang="es-ES" sz="4800" dirty="0">
              <a:solidFill>
                <a:srgbClr val="FFC000"/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87969" y="2441009"/>
            <a:ext cx="6342402" cy="695007"/>
          </a:xfrm>
        </p:spPr>
        <p:txBody>
          <a:bodyPr>
            <a:noAutofit/>
          </a:bodyPr>
          <a:lstStyle/>
          <a:p>
            <a:pPr algn="ctr">
              <a:tabLst>
                <a:tab pos="179388" algn="l"/>
              </a:tabLst>
            </a:pPr>
            <a:r>
              <a:rPr lang="es-ES" sz="4400" b="1" dirty="0">
                <a:solidFill>
                  <a:srgbClr val="00B0F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120 h. presenciales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1321904" y="3356282"/>
            <a:ext cx="4199665" cy="15635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ES" sz="3600" b="1" dirty="0">
                <a:solidFill>
                  <a:srgbClr val="002060"/>
                </a:solidFill>
              </a:rPr>
              <a:t> </a:t>
            </a:r>
            <a:r>
              <a:rPr lang="es-ES" sz="36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75 h. en la entidad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36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s-ES" sz="3600" b="1" dirty="0">
                <a:solidFill>
                  <a:srgbClr val="FF0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35 h. </a:t>
            </a:r>
            <a:r>
              <a:rPr lang="es-ES" sz="36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en Cursos de EU</a:t>
            </a:r>
          </a:p>
        </p:txBody>
      </p:sp>
      <p:sp>
        <p:nvSpPr>
          <p:cNvPr id="10" name="Marcador de contenido 5"/>
          <p:cNvSpPr>
            <a:spLocks noGrp="1"/>
          </p:cNvSpPr>
          <p:nvPr>
            <p:ph sz="half" idx="2"/>
          </p:nvPr>
        </p:nvSpPr>
        <p:spPr>
          <a:xfrm>
            <a:off x="5935732" y="3356282"/>
            <a:ext cx="5511800" cy="204219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ES" sz="36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Jornadas de Bienvenida, reuniones FULP, JOP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36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Tutorías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6883" y="5140136"/>
            <a:ext cx="5553142" cy="1411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717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5775" y="875429"/>
            <a:ext cx="10515600" cy="944046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Duración: 12 ECTS = 300 h.</a:t>
            </a:r>
            <a:endParaRPr lang="es-ES" sz="4800" dirty="0">
              <a:solidFill>
                <a:srgbClr val="FFC000"/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3"/>
          </p:nvPr>
        </p:nvSpPr>
        <p:spPr>
          <a:xfrm>
            <a:off x="3372246" y="2403933"/>
            <a:ext cx="6053766" cy="823912"/>
          </a:xfrm>
        </p:spPr>
        <p:txBody>
          <a:bodyPr>
            <a:noAutofit/>
          </a:bodyPr>
          <a:lstStyle/>
          <a:p>
            <a:r>
              <a:rPr lang="es-ES" sz="4400" b="1" dirty="0">
                <a:solidFill>
                  <a:srgbClr val="00B0F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180 h. no presenciale</a:t>
            </a:r>
            <a:r>
              <a:rPr lang="es-ES" sz="4400" dirty="0">
                <a:solidFill>
                  <a:srgbClr val="00B0F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s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4"/>
          </p:nvPr>
        </p:nvSpPr>
        <p:spPr>
          <a:xfrm>
            <a:off x="934277" y="3047100"/>
            <a:ext cx="9298830" cy="2439300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ü"/>
            </a:pPr>
            <a:r>
              <a:rPr lang="es-ES" sz="32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CV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32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Correo de presentación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32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Diario = Registro de actividades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32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Memoria de prácticas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1783" y="5486400"/>
            <a:ext cx="5314112" cy="1350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255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5625547" y="2457615"/>
            <a:ext cx="5313680" cy="206248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ES" sz="6000" b="1" i="1" u="sng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1º semestre</a:t>
            </a:r>
          </a:p>
          <a:p>
            <a:pPr marL="0" indent="0">
              <a:buNone/>
            </a:pPr>
            <a:endParaRPr lang="es-ES" sz="6000" b="1" i="1" u="sng" dirty="0">
              <a:solidFill>
                <a:srgbClr val="002060"/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s-ES" sz="60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2º semestre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667068" y="2646680"/>
            <a:ext cx="3742371" cy="2199640"/>
          </a:xfrm>
        </p:spPr>
        <p:txBody>
          <a:bodyPr>
            <a:normAutofit/>
          </a:bodyPr>
          <a:lstStyle/>
          <a:p>
            <a:pPr algn="ctr"/>
            <a:r>
              <a:rPr lang="es-ES" sz="6000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¿Cuándo?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8060" y="244029"/>
            <a:ext cx="4490147" cy="1141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855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18243" y="3195265"/>
            <a:ext cx="5078671" cy="1436369"/>
          </a:xfrm>
        </p:spPr>
        <p:txBody>
          <a:bodyPr>
            <a:normAutofit fontScale="92500" lnSpcReduction="10000"/>
          </a:bodyPr>
          <a:lstStyle/>
          <a:p>
            <a:pPr marL="685800" indent="-685800" algn="ctr">
              <a:buFont typeface="Wingdings" panose="05000000000000000000" pitchFamily="2" charset="2"/>
              <a:buChar char="ü"/>
            </a:pPr>
            <a:r>
              <a:rPr lang="es-ES" sz="4800" b="1" dirty="0">
                <a:solidFill>
                  <a:srgbClr val="FF0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Cursos</a:t>
            </a:r>
          </a:p>
          <a:p>
            <a:pPr marL="685800" indent="-685800" algn="ctr">
              <a:buFont typeface="Wingdings" panose="05000000000000000000" pitchFamily="2" charset="2"/>
              <a:buChar char="ü"/>
            </a:pPr>
            <a:r>
              <a:rPr lang="es-ES" sz="4800" b="1" dirty="0">
                <a:solidFill>
                  <a:srgbClr val="FF0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Aplicación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496956" y="2385390"/>
            <a:ext cx="6553324" cy="3995531"/>
          </a:xfrm>
        </p:spPr>
        <p:txBody>
          <a:bodyPr>
            <a:noAutofit/>
          </a:bodyPr>
          <a:lstStyle/>
          <a:p>
            <a:pPr marL="514350" indent="-514350">
              <a:buClr>
                <a:srgbClr val="002060"/>
              </a:buClr>
              <a:buFont typeface="+mj-lt"/>
              <a:buAutoNum type="arabicPeriod"/>
            </a:pPr>
            <a:r>
              <a:rPr lang="es-ES" sz="28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Sondeo</a:t>
            </a:r>
          </a:p>
          <a:p>
            <a:pPr marL="514350" indent="-514350">
              <a:buClr>
                <a:srgbClr val="002060"/>
              </a:buClr>
              <a:buFont typeface="+mj-lt"/>
              <a:buAutoNum type="arabicPeriod"/>
            </a:pPr>
            <a:r>
              <a:rPr lang="es-ES" sz="28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Actualización de la oferta</a:t>
            </a:r>
          </a:p>
          <a:p>
            <a:pPr marL="514350" indent="-514350">
              <a:buClr>
                <a:srgbClr val="002060"/>
              </a:buClr>
              <a:buFont typeface="+mj-lt"/>
              <a:buAutoNum type="arabicPeriod"/>
            </a:pPr>
            <a:r>
              <a:rPr lang="es-ES" sz="28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Publicación de la oferta </a:t>
            </a:r>
          </a:p>
          <a:p>
            <a:pPr marL="514350" indent="-514350">
              <a:buClr>
                <a:srgbClr val="002060"/>
              </a:buClr>
              <a:buFont typeface="+mj-lt"/>
              <a:buAutoNum type="arabicPeriod"/>
            </a:pPr>
            <a:r>
              <a:rPr lang="es-ES" sz="28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Entrega de </a:t>
            </a:r>
            <a:r>
              <a:rPr lang="es-ES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Devanagari" panose="02040503050201020203" pitchFamily="18" charset="0"/>
                <a:cs typeface="Adobe Devanagari" panose="02040503050201020203" pitchFamily="18" charset="0"/>
              </a:rPr>
              <a:t>preferencias </a:t>
            </a:r>
            <a:r>
              <a:rPr lang="es-ES" sz="2800" b="1" dirty="0">
                <a:solidFill>
                  <a:srgbClr val="00B05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(10)</a:t>
            </a:r>
          </a:p>
          <a:p>
            <a:pPr marL="914400" lvl="1" indent="-51435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s-ES" sz="24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Fecha por determinar</a:t>
            </a:r>
          </a:p>
          <a:p>
            <a:pPr marL="514350" indent="-514350">
              <a:buClr>
                <a:srgbClr val="002060"/>
              </a:buClr>
              <a:buFont typeface="+mj-lt"/>
              <a:buAutoNum type="arabicPeriod"/>
            </a:pPr>
            <a:r>
              <a:rPr lang="es-ES" sz="28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Reunión de asignación</a:t>
            </a:r>
          </a:p>
          <a:p>
            <a:pPr marL="514350" indent="-514350">
              <a:buClr>
                <a:srgbClr val="002060"/>
              </a:buClr>
              <a:buFont typeface="+mj-lt"/>
              <a:buAutoNum type="arabicPeriod"/>
            </a:pPr>
            <a:r>
              <a:rPr lang="es-ES" sz="28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Publicación de asignación</a:t>
            </a:r>
          </a:p>
          <a:p>
            <a:pPr marL="0" indent="0">
              <a:buNone/>
            </a:pPr>
            <a:endParaRPr lang="es-ES" sz="2400" b="1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s-ES" sz="2400" b="1" dirty="0">
              <a:solidFill>
                <a:srgbClr val="002060"/>
              </a:solidFill>
            </a:endParaRPr>
          </a:p>
        </p:txBody>
      </p:sp>
      <p:sp>
        <p:nvSpPr>
          <p:cNvPr id="7" name="Marcador de texto 2"/>
          <p:cNvSpPr txBox="1">
            <a:spLocks/>
          </p:cNvSpPr>
          <p:nvPr/>
        </p:nvSpPr>
        <p:spPr>
          <a:xfrm>
            <a:off x="1154953" y="823873"/>
            <a:ext cx="5057003" cy="865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6000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Procedimiento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3475" y="5356704"/>
            <a:ext cx="4029805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514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230736" y="2434327"/>
            <a:ext cx="11961263" cy="3201541"/>
          </a:xfrm>
        </p:spPr>
        <p:txBody>
          <a:bodyPr numCol="2">
            <a:noAutofit/>
          </a:bodyPr>
          <a:lstStyle/>
          <a:p>
            <a:pPr marL="514350" lvl="5" indent="-514350">
              <a:buFont typeface="+mj-lt"/>
              <a:buAutoNum type="arabicPeriod" startAt="7"/>
            </a:pPr>
            <a:r>
              <a:rPr lang="es-ES" sz="28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Tutores </a:t>
            </a:r>
          </a:p>
          <a:p>
            <a:pPr marL="914400" lvl="6" indent="-457200">
              <a:buFont typeface="+mj-lt"/>
              <a:buAutoNum type="alphaLcPeriod"/>
            </a:pPr>
            <a:r>
              <a:rPr lang="es-ES" sz="24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con entidades</a:t>
            </a:r>
          </a:p>
          <a:p>
            <a:pPr marL="914400" lvl="6" indent="-457200">
              <a:buFont typeface="+mj-lt"/>
              <a:buAutoNum type="alphaLcPeriod"/>
            </a:pPr>
            <a:r>
              <a:rPr lang="es-ES" sz="24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con estudiantes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s-ES" sz="28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CV y correo de presentación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s-ES" sz="28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Planificación de horarios y fechas con entidades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s-ES" sz="2800" b="1" i="1" u="sng" dirty="0">
                <a:solidFill>
                  <a:srgbClr val="FF0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Credencial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s-ES" sz="28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Comienzo prácticas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s-ES" sz="24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Diario de prácticas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s-ES" sz="28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Fin prácticas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s-ES" sz="28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Entrega de memoria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s-ES" sz="28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Evaluación: todo hecho (cursos)</a:t>
            </a:r>
          </a:p>
        </p:txBody>
      </p:sp>
      <p:sp>
        <p:nvSpPr>
          <p:cNvPr id="7" name="Marcador de texto 2"/>
          <p:cNvSpPr txBox="1">
            <a:spLocks/>
          </p:cNvSpPr>
          <p:nvPr/>
        </p:nvSpPr>
        <p:spPr>
          <a:xfrm>
            <a:off x="1154952" y="823873"/>
            <a:ext cx="4941047" cy="7053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6000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Procedimiento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6600" y="5569656"/>
            <a:ext cx="4029805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029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idx="1"/>
          </p:nvPr>
        </p:nvSpPr>
        <p:spPr>
          <a:xfrm>
            <a:off x="944217" y="876549"/>
            <a:ext cx="8761412" cy="9224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6000" b="1" dirty="0">
                <a:solidFill>
                  <a:srgbClr val="FFC0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Prácticas en empresas </a:t>
            </a:r>
          </a:p>
        </p:txBody>
      </p:sp>
      <p:sp>
        <p:nvSpPr>
          <p:cNvPr id="5" name="Marcador de texto 2"/>
          <p:cNvSpPr txBox="1">
            <a:spLocks/>
          </p:cNvSpPr>
          <p:nvPr/>
        </p:nvSpPr>
        <p:spPr>
          <a:xfrm>
            <a:off x="138748" y="4089400"/>
            <a:ext cx="4341812" cy="706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 sz="3600" b="1" dirty="0">
              <a:solidFill>
                <a:srgbClr val="00B0F0"/>
              </a:solidFill>
            </a:endParaRPr>
          </a:p>
        </p:txBody>
      </p:sp>
      <p:sp>
        <p:nvSpPr>
          <p:cNvPr id="9" name="Título 3"/>
          <p:cNvSpPr txBox="1">
            <a:spLocks/>
          </p:cNvSpPr>
          <p:nvPr/>
        </p:nvSpPr>
        <p:spPr>
          <a:xfrm>
            <a:off x="675860" y="2524539"/>
            <a:ext cx="11146183" cy="2941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11200" b="1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263525" indent="-263525">
              <a:buFont typeface="Wingdings" panose="05000000000000000000" pitchFamily="2" charset="2"/>
              <a:buChar char="§"/>
            </a:pPr>
            <a:r>
              <a:rPr lang="es-ES" sz="16000" b="1" dirty="0">
                <a:solidFill>
                  <a:srgbClr val="00B050"/>
                </a:solidFill>
                <a:latin typeface="Adobe Devanagari" panose="02040503050201020203" pitchFamily="18" charset="0"/>
                <a:ea typeface="+mn-ea"/>
                <a:cs typeface="Adobe Devanagari" panose="02040503050201020203" pitchFamily="18" charset="0"/>
              </a:rPr>
              <a:t>Oferta viva</a:t>
            </a:r>
          </a:p>
          <a:p>
            <a:endParaRPr lang="es-ES" sz="16000" b="1" dirty="0">
              <a:solidFill>
                <a:srgbClr val="002060"/>
              </a:solidFill>
              <a:latin typeface="Adobe Devanagari" panose="02040503050201020203" pitchFamily="18" charset="0"/>
              <a:ea typeface="+mn-ea"/>
              <a:cs typeface="Adobe Devanagari" panose="02040503050201020203" pitchFamily="18" charset="0"/>
            </a:endParaRPr>
          </a:p>
          <a:p>
            <a:pPr marL="263525" indent="-263525">
              <a:buFont typeface="Wingdings" panose="05000000000000000000" pitchFamily="2" charset="2"/>
              <a:buChar char="§"/>
            </a:pPr>
            <a:r>
              <a:rPr lang="es-ES" sz="16000" b="1" dirty="0">
                <a:solidFill>
                  <a:srgbClr val="002060"/>
                </a:solidFill>
                <a:latin typeface="Adobe Devanagari" panose="02040503050201020203" pitchFamily="18" charset="0"/>
                <a:ea typeface="+mn-ea"/>
                <a:cs typeface="Adobe Devanagari" panose="02040503050201020203" pitchFamily="18" charset="0"/>
              </a:rPr>
              <a:t>No ERTE, no ERE</a:t>
            </a:r>
          </a:p>
          <a:p>
            <a:endParaRPr lang="es-ES" sz="16000" b="1" dirty="0">
              <a:solidFill>
                <a:srgbClr val="002060"/>
              </a:solidFill>
              <a:latin typeface="Adobe Devanagari" panose="02040503050201020203" pitchFamily="18" charset="0"/>
              <a:ea typeface="+mn-ea"/>
              <a:cs typeface="Adobe Devanagari" panose="02040503050201020203" pitchFamily="18" charset="0"/>
            </a:endParaRPr>
          </a:p>
          <a:p>
            <a:pPr marL="263525" indent="-263525">
              <a:buFont typeface="Wingdings" panose="05000000000000000000" pitchFamily="2" charset="2"/>
              <a:buChar char="§"/>
            </a:pPr>
            <a:r>
              <a:rPr lang="es-ES" sz="16000" b="1" dirty="0">
                <a:solidFill>
                  <a:srgbClr val="C00000"/>
                </a:solidFill>
                <a:latin typeface="Adobe Devanagari" panose="02040503050201020203" pitchFamily="18" charset="0"/>
                <a:ea typeface="+mn-ea"/>
                <a:cs typeface="Adobe Devanagari" panose="02040503050201020203" pitchFamily="18" charset="0"/>
              </a:rPr>
              <a:t>Ningún contacto con la empresa hasta visto bueno</a:t>
            </a:r>
          </a:p>
          <a:p>
            <a:endParaRPr lang="es-ES" sz="16000" b="1" dirty="0">
              <a:solidFill>
                <a:srgbClr val="002060"/>
              </a:solidFill>
              <a:latin typeface="Adobe Devanagari" panose="02040503050201020203" pitchFamily="18" charset="0"/>
              <a:ea typeface="+mn-ea"/>
              <a:cs typeface="Adobe Devanagari" panose="02040503050201020203" pitchFamily="18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9404" y="5466522"/>
            <a:ext cx="4029805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076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359</TotalTime>
  <Words>203</Words>
  <Application>Microsoft Office PowerPoint</Application>
  <PresentationFormat>Panorámica</PresentationFormat>
  <Paragraphs>68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Adobe Devanagari</vt:lpstr>
      <vt:lpstr>Calibri</vt:lpstr>
      <vt:lpstr>Century Gothic</vt:lpstr>
      <vt:lpstr>Wingdings</vt:lpstr>
      <vt:lpstr>Wingdings 3</vt:lpstr>
      <vt:lpstr>Sala de reuniones Ion</vt:lpstr>
      <vt:lpstr>Presentación de PowerPoint</vt:lpstr>
      <vt:lpstr>Tutores</vt:lpstr>
      <vt:lpstr>Presentación de PowerPoint</vt:lpstr>
      <vt:lpstr>Duración: 12 ECTS = 300 h.</vt:lpstr>
      <vt:lpstr>Duración: 12 ECTS = 300 h.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José Isern González</cp:lastModifiedBy>
  <cp:revision>43</cp:revision>
  <dcterms:created xsi:type="dcterms:W3CDTF">2021-09-09T21:53:34Z</dcterms:created>
  <dcterms:modified xsi:type="dcterms:W3CDTF">2025-09-09T21:25:27Z</dcterms:modified>
</cp:coreProperties>
</file>